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60" r:id="rId2"/>
    <p:sldId id="261" r:id="rId3"/>
    <p:sldId id="262" r:id="rId4"/>
    <p:sldId id="263" r:id="rId5"/>
    <p:sldId id="264" r:id="rId6"/>
    <p:sldId id="267" r:id="rId7"/>
    <p:sldId id="265" r:id="rId8"/>
    <p:sldId id="268" r:id="rId9"/>
    <p:sldId id="269" r:id="rId10"/>
    <p:sldId id="277" r:id="rId11"/>
    <p:sldId id="280" r:id="rId12"/>
    <p:sldId id="281" r:id="rId13"/>
    <p:sldId id="279" r:id="rId14"/>
    <p:sldId id="282" r:id="rId15"/>
    <p:sldId id="272" r:id="rId16"/>
    <p:sldId id="273" r:id="rId17"/>
    <p:sldId id="274" r:id="rId18"/>
    <p:sldId id="275" r:id="rId19"/>
    <p:sldId id="276" r:id="rId20"/>
    <p:sldId id="270" r:id="rId21"/>
    <p:sldId id="283" r:id="rId22"/>
    <p:sldId id="284" r:id="rId23"/>
    <p:sldId id="286" r:id="rId24"/>
    <p:sldId id="285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7" y="46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E6B32-B161-48AF-B4FF-0FB720C9F296}" type="datetimeFigureOut">
              <a:rPr lang="zh-CN" altLang="en-US" smtClean="0"/>
              <a:t>2020/7/18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D0E41-153C-4EAE-86C5-25CE5AE064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71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10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11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12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13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5928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14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5928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15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16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17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18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19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2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20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21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22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23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24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25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26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3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4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5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6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7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8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fld id="{44FFD470-37F3-4DD8-BA8E-664E3D138EEE}" type="slidenum">
              <a:rPr lang="en-US" altLang="zh-CN">
                <a:solidFill>
                  <a:prstClr val="black"/>
                </a:solidFill>
                <a:latin typeface="Times New Roman" pitchFamily="18" charset="0"/>
              </a:rPr>
              <a:pPr/>
              <a:t>9</a:t>
            </a:fld>
            <a:endParaRPr lang="en-US" altLang="zh-CN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1"/>
            <a:ext cx="5486400" cy="8763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98571868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5446038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555239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5850930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6794889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2090527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681388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7357564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2866415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54945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80648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06821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676995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cardc副本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333375"/>
            <a:ext cx="91440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Line 8"/>
          <p:cNvSpPr>
            <a:spLocks noChangeShapeType="1"/>
          </p:cNvSpPr>
          <p:nvPr/>
        </p:nvSpPr>
        <p:spPr bwMode="auto">
          <a:xfrm>
            <a:off x="1143000" y="838200"/>
            <a:ext cx="7772400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28" name="Line 9"/>
          <p:cNvSpPr>
            <a:spLocks noChangeShapeType="1"/>
          </p:cNvSpPr>
          <p:nvPr/>
        </p:nvSpPr>
        <p:spPr bwMode="auto">
          <a:xfrm>
            <a:off x="250825" y="6597650"/>
            <a:ext cx="8642350" cy="0"/>
          </a:xfrm>
          <a:prstGeom prst="line">
            <a:avLst/>
          </a:prstGeom>
          <a:noFill/>
          <a:ln w="50800" cmpd="thinThick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4356100" y="6416675"/>
            <a:ext cx="422275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1200" b="1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China Aerodynamics R &amp; D Center</a:t>
            </a:r>
            <a:r>
              <a:rPr kumimoji="1" lang="en-US" altLang="zh-CN" sz="1400" b="1" i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  </a:t>
            </a:r>
            <a:r>
              <a:rPr kumimoji="1" lang="zh-CN" altLang="en-US" sz="100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黑体" pitchFamily="2" charset="-122"/>
              </a:rPr>
              <a:t>中国空气动力研究与发展中心</a:t>
            </a:r>
          </a:p>
        </p:txBody>
      </p:sp>
      <p:sp>
        <p:nvSpPr>
          <p:cNvPr id="1030" name="Line 11"/>
          <p:cNvSpPr>
            <a:spLocks noChangeShapeType="1"/>
          </p:cNvSpPr>
          <p:nvPr/>
        </p:nvSpPr>
        <p:spPr bwMode="auto">
          <a:xfrm>
            <a:off x="1143000" y="914400"/>
            <a:ext cx="77724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0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97644" y="2629620"/>
            <a:ext cx="8748713" cy="2743596"/>
            <a:chOff x="197644" y="2564904"/>
            <a:chExt cx="8748713" cy="2743596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197644" y="2564904"/>
              <a:ext cx="8748713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zh-CN" altLang="en-US" sz="60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itchFamily="18" charset="0"/>
                  <a:ea typeface="华文新魏" pitchFamily="2" charset="-122"/>
                  <a:cs typeface="Arial" pitchFamily="34" charset="0"/>
                </a:rPr>
                <a:t>工作汇报</a:t>
              </a:r>
              <a:endParaRPr kumimoji="1" lang="en-US" altLang="zh-CN" sz="60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华文新魏" pitchFamily="2" charset="-122"/>
                <a:cs typeface="Arial" pitchFamily="34" charset="0"/>
              </a:endParaRPr>
            </a:p>
          </p:txBody>
        </p:sp>
        <p:sp>
          <p:nvSpPr>
            <p:cNvPr id="6" name="页脚占位符 4"/>
            <p:cNvSpPr txBox="1">
              <a:spLocks/>
            </p:cNvSpPr>
            <p:nvPr/>
          </p:nvSpPr>
          <p:spPr bwMode="auto">
            <a:xfrm>
              <a:off x="280194" y="4365104"/>
              <a:ext cx="8583613" cy="943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0033CC"/>
                  </a:solidFill>
                  <a:latin typeface="Century Schoolbook" pitchFamily="18" charset="0"/>
                  <a:cs typeface="Times New Roman" pitchFamily="18" charset="0"/>
                </a:rPr>
                <a:t>王年华</a:t>
              </a:r>
            </a:p>
            <a:p>
              <a:pPr algn="ctr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0033CC"/>
                  </a:solidFill>
                  <a:latin typeface="Century Schoolbook" pitchFamily="18" charset="0"/>
                  <a:cs typeface="Times New Roman" pitchFamily="18" charset="0"/>
                </a:rPr>
                <a:t>2020.6.19</a:t>
              </a:r>
            </a:p>
          </p:txBody>
        </p:sp>
      </p:grpSp>
      <p:sp>
        <p:nvSpPr>
          <p:cNvPr id="7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defRPr/>
            </a:pPr>
            <a:fld id="{34766194-ECBF-4BAF-BCF8-DC73C7200845}" type="slidenum">
              <a:rPr lang="zh-CN" altLang="en-US" sz="1600" kern="0" smtClean="0">
                <a:solidFill>
                  <a:srgbClr val="000000"/>
                </a:solidFill>
                <a:latin typeface="Verdana" pitchFamily="34" charset="0"/>
                <a:ea typeface="华文新魏" pitchFamily="2" charset="-122"/>
              </a:rPr>
              <a:pPr algn="r" eaLnBrk="1" hangingPunct="1">
                <a:defRPr/>
              </a:pPr>
              <a:t>1</a:t>
            </a:fld>
            <a:endParaRPr lang="en-US" altLang="zh-CN" sz="1600" kern="0" dirty="0">
              <a:solidFill>
                <a:srgbClr val="000000"/>
              </a:solidFill>
              <a:latin typeface="Verdana" pitchFamily="34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45830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268760"/>
            <a:ext cx="2160000" cy="219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3890150" y="357301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30*30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3" y="1268760"/>
            <a:ext cx="2160000" cy="2186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矩形 16"/>
          <p:cNvSpPr/>
          <p:nvPr/>
        </p:nvSpPr>
        <p:spPr>
          <a:xfrm>
            <a:off x="1373785" y="357301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20*20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301575"/>
            <a:ext cx="2160000" cy="2189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6804248" y="358807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40*40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F2DC94-FF6E-46AF-96BA-43B8BA2A5A5D}"/>
              </a:ext>
            </a:extLst>
          </p:cNvPr>
          <p:cNvSpPr/>
          <p:nvPr/>
        </p:nvSpPr>
        <p:spPr>
          <a:xfrm>
            <a:off x="5512224" y="62254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30*30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33DFA7-8448-4F29-9A8D-A0ABE1207496}"/>
              </a:ext>
            </a:extLst>
          </p:cNvPr>
          <p:cNvSpPr/>
          <p:nvPr/>
        </p:nvSpPr>
        <p:spPr>
          <a:xfrm>
            <a:off x="3296040" y="623345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20*20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8D204D-56F3-40BB-8A0A-7CCB036009C9}"/>
              </a:ext>
            </a:extLst>
          </p:cNvPr>
          <p:cNvSpPr/>
          <p:nvPr/>
        </p:nvSpPr>
        <p:spPr>
          <a:xfrm>
            <a:off x="7623531" y="6176081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40*40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05B3522-B2F0-4664-ACBD-FACCD3C9580C}"/>
              </a:ext>
            </a:extLst>
          </p:cNvPr>
          <p:cNvGrpSpPr/>
          <p:nvPr/>
        </p:nvGrpSpPr>
        <p:grpSpPr>
          <a:xfrm>
            <a:off x="46771" y="3999717"/>
            <a:ext cx="9050458" cy="2215742"/>
            <a:chOff x="-80779" y="3999717"/>
            <a:chExt cx="9050458" cy="221574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91C6B4F-214E-4A62-B50C-9455FC94B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42540" y="4014355"/>
              <a:ext cx="2160000" cy="2181791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3FB9179-9140-4CD1-BC8C-E76F6E9FC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0880" y="3999717"/>
              <a:ext cx="2160000" cy="217636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1A5B293-90CB-457F-8752-762A25E8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9679" y="4011601"/>
              <a:ext cx="2160000" cy="2184545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48DCFE8-DC78-47E7-85FC-20E521A6C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80779" y="4011601"/>
              <a:ext cx="2160000" cy="2203858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B0B074F-FD09-4AEC-999B-CDD28D8DAA5F}"/>
              </a:ext>
            </a:extLst>
          </p:cNvPr>
          <p:cNvSpPr/>
          <p:nvPr/>
        </p:nvSpPr>
        <p:spPr>
          <a:xfrm>
            <a:off x="720435" y="623345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10*10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728176" y="343407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myNeuralNetworkFunction.m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61314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3F2DC94-FF6E-46AF-96BA-43B8BA2A5A5D}"/>
              </a:ext>
            </a:extLst>
          </p:cNvPr>
          <p:cNvSpPr/>
          <p:nvPr/>
        </p:nvSpPr>
        <p:spPr>
          <a:xfrm>
            <a:off x="5512224" y="62254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30*30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33DFA7-8448-4F29-9A8D-A0ABE1207496}"/>
              </a:ext>
            </a:extLst>
          </p:cNvPr>
          <p:cNvSpPr/>
          <p:nvPr/>
        </p:nvSpPr>
        <p:spPr>
          <a:xfrm>
            <a:off x="3044732" y="950921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20*20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E8D204D-56F3-40BB-8A0A-7CCB036009C9}"/>
              </a:ext>
            </a:extLst>
          </p:cNvPr>
          <p:cNvSpPr/>
          <p:nvPr/>
        </p:nvSpPr>
        <p:spPr>
          <a:xfrm>
            <a:off x="7623531" y="6176081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40*40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B0B074F-FD09-4AEC-999B-CDD28D8DAA5F}"/>
              </a:ext>
            </a:extLst>
          </p:cNvPr>
          <p:cNvSpPr/>
          <p:nvPr/>
        </p:nvSpPr>
        <p:spPr>
          <a:xfrm>
            <a:off x="686159" y="962144"/>
            <a:ext cx="7873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10*10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728176" y="343407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myNeuralNetworkFunction.m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30" y="1700808"/>
            <a:ext cx="2160000" cy="219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61344" y="1331476"/>
            <a:ext cx="235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Coeff</a:t>
            </a:r>
            <a:r>
              <a:rPr lang="en-US" altLang="zh-CN" dirty="0"/>
              <a:t>=0.75,3155cells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58429" y="6196146"/>
            <a:ext cx="23541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Coeff</a:t>
            </a:r>
            <a:r>
              <a:rPr lang="en-US" altLang="zh-CN" dirty="0"/>
              <a:t>=0.75,3529cells</a:t>
            </a:r>
            <a:endParaRPr lang="zh-CN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429" y="4009313"/>
            <a:ext cx="2160000" cy="2186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" y="4012049"/>
            <a:ext cx="2160000" cy="218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8524" y="6176081"/>
            <a:ext cx="23541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Coeff</a:t>
            </a:r>
            <a:r>
              <a:rPr lang="en-US" altLang="zh-CN" dirty="0"/>
              <a:t>=0.75,3383cells</a:t>
            </a:r>
            <a:endParaRPr lang="zh-CN" altLang="en-U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4" y="1700808"/>
            <a:ext cx="2160000" cy="219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-18562" y="1299210"/>
            <a:ext cx="235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Coeff</a:t>
            </a:r>
            <a:r>
              <a:rPr lang="en-US" altLang="zh-CN" dirty="0"/>
              <a:t>=0.75,3221cells</a:t>
            </a:r>
            <a:endParaRPr lang="zh-CN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259" y="1714256"/>
            <a:ext cx="2160000" cy="217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93248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69575" y="421365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myNeuralNetworkFunction-cy2.m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990846"/>
            <a:ext cx="2160000" cy="219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2160000" cy="2184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68223" y="357075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665cells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00781" y="6185799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571cells</a:t>
            </a:r>
            <a:endParaRPr lang="zh-CN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73924"/>
            <a:ext cx="2160000" cy="2186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3544287" y="6204788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925cells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812" y="1340813"/>
            <a:ext cx="2160000" cy="218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9857" y="352684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469cells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46221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B11619-795D-4EBA-9678-E232E996B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92896"/>
            <a:ext cx="2160000" cy="2176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80E13E-9A49-45AE-8B81-2E263EEF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921" y="2470919"/>
            <a:ext cx="2160000" cy="22093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0DB36A-CF1E-4CCE-9B80-1807F70E386D}"/>
              </a:ext>
            </a:extLst>
          </p:cNvPr>
          <p:cNvSpPr txBox="1"/>
          <p:nvPr/>
        </p:nvSpPr>
        <p:spPr>
          <a:xfrm>
            <a:off x="3517866" y="5349447"/>
            <a:ext cx="2108269" cy="869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红色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神经网络生成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蓝色</a:t>
            </a:r>
            <a:r>
              <a:rPr lang="en-US" altLang="zh-CN" dirty="0">
                <a:solidFill>
                  <a:srgbClr val="0070C0"/>
                </a:solidFill>
              </a:rPr>
              <a:t>-</a:t>
            </a:r>
            <a:r>
              <a:rPr lang="zh-CN" altLang="en-US" dirty="0">
                <a:solidFill>
                  <a:srgbClr val="0070C0"/>
                </a:solidFill>
              </a:rPr>
              <a:t>选择现有点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32646F-0771-4132-AC83-41DB84A3D1E3}"/>
              </a:ext>
            </a:extLst>
          </p:cNvPr>
          <p:cNvSpPr/>
          <p:nvPr/>
        </p:nvSpPr>
        <p:spPr>
          <a:xfrm>
            <a:off x="442503" y="4828911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20x20</a:t>
            </a:r>
            <a:r>
              <a:rPr lang="zh-CN" altLang="en-US" dirty="0">
                <a:solidFill>
                  <a:srgbClr val="FF0000"/>
                </a:solidFill>
              </a:rPr>
              <a:t>训练模板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101B0E2-E6ED-4A13-AA5C-636C8BD69D71}"/>
              </a:ext>
            </a:extLst>
          </p:cNvPr>
          <p:cNvSpPr/>
          <p:nvPr/>
        </p:nvSpPr>
        <p:spPr>
          <a:xfrm>
            <a:off x="2602910" y="4828911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ANN</a:t>
            </a:r>
            <a:r>
              <a:rPr lang="zh-CN" altLang="en-US" dirty="0">
                <a:solidFill>
                  <a:srgbClr val="FF0000"/>
                </a:solidFill>
              </a:rPr>
              <a:t>生成</a:t>
            </a:r>
            <a:r>
              <a:rPr lang="en-US" altLang="zh-CN" dirty="0">
                <a:solidFill>
                  <a:srgbClr val="FF0000"/>
                </a:solidFill>
              </a:rPr>
              <a:t>20x20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F1E841-BCB4-4A3D-89F8-94A4E7CB527D}"/>
              </a:ext>
            </a:extLst>
          </p:cNvPr>
          <p:cNvSpPr/>
          <p:nvPr/>
        </p:nvSpPr>
        <p:spPr>
          <a:xfrm>
            <a:off x="4779071" y="4828911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ANN</a:t>
            </a:r>
            <a:r>
              <a:rPr lang="zh-CN" altLang="en-US" dirty="0">
                <a:solidFill>
                  <a:srgbClr val="FF0000"/>
                </a:solidFill>
              </a:rPr>
              <a:t>生成</a:t>
            </a:r>
            <a:r>
              <a:rPr lang="en-US" altLang="zh-CN" dirty="0">
                <a:solidFill>
                  <a:srgbClr val="FF0000"/>
                </a:solidFill>
              </a:rPr>
              <a:t>30x30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B16983F-D585-48CE-A110-3B79FDCE34AA}"/>
              </a:ext>
            </a:extLst>
          </p:cNvPr>
          <p:cNvSpPr/>
          <p:nvPr/>
        </p:nvSpPr>
        <p:spPr>
          <a:xfrm>
            <a:off x="7059328" y="485986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ANN</a:t>
            </a:r>
            <a:r>
              <a:rPr lang="zh-CN" altLang="en-US" dirty="0">
                <a:solidFill>
                  <a:srgbClr val="FF0000"/>
                </a:solidFill>
              </a:rPr>
              <a:t>生成</a:t>
            </a:r>
            <a:r>
              <a:rPr lang="en-US" altLang="zh-CN" dirty="0">
                <a:solidFill>
                  <a:srgbClr val="FF0000"/>
                </a:solidFill>
              </a:rPr>
              <a:t>40x40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D65D239-B64F-4FE9-A57B-9955E64D1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130" y="2465243"/>
            <a:ext cx="2160000" cy="22039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69717AE-6963-46A2-98FA-7620ADF5A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496" y="2468143"/>
            <a:ext cx="2160000" cy="22148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61103" y="908720"/>
            <a:ext cx="3775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myNeuralNetworkFunction_cy21.m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288798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0DB36A-CF1E-4CCE-9B80-1807F70E386D}"/>
              </a:ext>
            </a:extLst>
          </p:cNvPr>
          <p:cNvSpPr txBox="1"/>
          <p:nvPr/>
        </p:nvSpPr>
        <p:spPr>
          <a:xfrm>
            <a:off x="1035597" y="1052736"/>
            <a:ext cx="2108269" cy="869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红色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神经网络生成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70C0"/>
                </a:solidFill>
              </a:rPr>
              <a:t>蓝色</a:t>
            </a:r>
            <a:r>
              <a:rPr lang="en-US" altLang="zh-CN" dirty="0">
                <a:solidFill>
                  <a:srgbClr val="0070C0"/>
                </a:solidFill>
              </a:rPr>
              <a:t>-</a:t>
            </a:r>
            <a:r>
              <a:rPr lang="zh-CN" altLang="en-US" dirty="0">
                <a:solidFill>
                  <a:srgbClr val="0070C0"/>
                </a:solidFill>
              </a:rPr>
              <a:t>选择现有点</a:t>
            </a:r>
          </a:p>
        </p:txBody>
      </p:sp>
      <p:sp>
        <p:nvSpPr>
          <p:cNvPr id="3" name="矩形 2"/>
          <p:cNvSpPr/>
          <p:nvPr/>
        </p:nvSpPr>
        <p:spPr>
          <a:xfrm>
            <a:off x="5261103" y="908720"/>
            <a:ext cx="378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myNeuralNetworkFunction_naca.m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23"/>
          <a:stretch/>
        </p:blipFill>
        <p:spPr bwMode="auto">
          <a:xfrm>
            <a:off x="2219989" y="5307649"/>
            <a:ext cx="1962150" cy="74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3"/>
          <a:stretch/>
        </p:blipFill>
        <p:spPr bwMode="auto">
          <a:xfrm>
            <a:off x="4559724" y="5282249"/>
            <a:ext cx="1905000" cy="800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/>
          <p:nvPr/>
        </p:nvGrpSpPr>
        <p:grpSpPr>
          <a:xfrm>
            <a:off x="179267" y="2588460"/>
            <a:ext cx="8785466" cy="2609783"/>
            <a:chOff x="-5763" y="2588460"/>
            <a:chExt cx="8785466" cy="260978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32646F-0771-4132-AC83-41DB84A3D1E3}"/>
                </a:ext>
              </a:extLst>
            </p:cNvPr>
            <p:cNvSpPr/>
            <p:nvPr/>
          </p:nvSpPr>
          <p:spPr>
            <a:xfrm>
              <a:off x="442503" y="482891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训练模板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01B0E2-E6ED-4A13-AA5C-636C8BD69D71}"/>
                </a:ext>
              </a:extLst>
            </p:cNvPr>
            <p:cNvSpPr/>
            <p:nvPr/>
          </p:nvSpPr>
          <p:spPr>
            <a:xfrm>
              <a:off x="2602910" y="4828911"/>
              <a:ext cx="113364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ANN</a:t>
              </a:r>
              <a:r>
                <a:rPr lang="zh-CN" altLang="en-US" dirty="0">
                  <a:solidFill>
                    <a:srgbClr val="FF0000"/>
                  </a:solidFill>
                </a:rPr>
                <a:t>生成</a:t>
              </a:r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4F1E841-BCB4-4A3D-89F8-94A4E7CB527D}"/>
                </a:ext>
              </a:extLst>
            </p:cNvPr>
            <p:cNvSpPr/>
            <p:nvPr/>
          </p:nvSpPr>
          <p:spPr>
            <a:xfrm>
              <a:off x="4618968" y="4828911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ANN</a:t>
              </a:r>
              <a:r>
                <a:rPr lang="zh-CN" altLang="en-US" dirty="0">
                  <a:solidFill>
                    <a:srgbClr val="FF0000"/>
                  </a:solidFill>
                </a:rPr>
                <a:t>生成</a:t>
              </a:r>
              <a:r>
                <a:rPr lang="en-US" altLang="zh-CN" dirty="0">
                  <a:solidFill>
                    <a:srgbClr val="FF0000"/>
                  </a:solidFill>
                </a:rPr>
                <a:t>30*30</a:t>
              </a:r>
              <a:endParaRPr lang="zh-CN" altLang="en-US" dirty="0"/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9989" y="2591146"/>
              <a:ext cx="2160000" cy="2176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7155" y="2588460"/>
              <a:ext cx="2160000" cy="2203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63" y="2588460"/>
              <a:ext cx="2160000" cy="2181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9703" y="2597955"/>
              <a:ext cx="2160000" cy="2184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08" y="5237871"/>
            <a:ext cx="16954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94F1E841-BCB4-4A3D-89F8-94A4E7CB527D}"/>
              </a:ext>
            </a:extLst>
          </p:cNvPr>
          <p:cNvSpPr/>
          <p:nvPr/>
        </p:nvSpPr>
        <p:spPr>
          <a:xfrm>
            <a:off x="6996085" y="4828911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ANN</a:t>
            </a:r>
            <a:r>
              <a:rPr lang="zh-CN" altLang="en-US" dirty="0">
                <a:solidFill>
                  <a:srgbClr val="FF0000"/>
                </a:solidFill>
              </a:rPr>
              <a:t>生成</a:t>
            </a:r>
            <a:r>
              <a:rPr lang="en-US" altLang="zh-CN" dirty="0">
                <a:solidFill>
                  <a:srgbClr val="FF0000"/>
                </a:solidFill>
              </a:rPr>
              <a:t>20*20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48721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41" y="1228110"/>
            <a:ext cx="870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步长控制仍然难以实现较强的泛化性。稍微改变</a:t>
            </a:r>
            <a:r>
              <a:rPr lang="en-US" altLang="zh-CN" dirty="0"/>
              <a:t>al</a:t>
            </a:r>
            <a:r>
              <a:rPr lang="zh-CN" altLang="en-US" dirty="0"/>
              <a:t>和</a:t>
            </a:r>
            <a:r>
              <a:rPr lang="en-US" altLang="zh-CN" dirty="0" err="1"/>
              <a:t>coeff</a:t>
            </a:r>
            <a:r>
              <a:rPr lang="zh-CN" altLang="en-US" dirty="0"/>
              <a:t>就会出现越长越小的情况。</a:t>
            </a:r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163863" y="2258288"/>
            <a:ext cx="5776289" cy="3474968"/>
            <a:chOff x="163863" y="1844824"/>
            <a:chExt cx="5776289" cy="3474968"/>
          </a:xfrm>
        </p:grpSpPr>
        <p:sp>
          <p:nvSpPr>
            <p:cNvPr id="5" name="TextBox 4"/>
            <p:cNvSpPr txBox="1"/>
            <p:nvPr/>
          </p:nvSpPr>
          <p:spPr>
            <a:xfrm>
              <a:off x="3655818" y="4950460"/>
              <a:ext cx="1860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Al=2.0,coeff=0.6</a:t>
              </a:r>
              <a:endParaRPr lang="zh-CN" altLang="en-US" dirty="0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63863" y="1844824"/>
              <a:ext cx="5776289" cy="2926279"/>
              <a:chOff x="-500179" y="1844824"/>
              <a:chExt cx="5776289" cy="2926279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96110" y="1844824"/>
                <a:ext cx="2880000" cy="29262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00179" y="1844824"/>
                <a:ext cx="2880000" cy="2908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15" y="2269143"/>
            <a:ext cx="2880000" cy="2915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17792" y="5363924"/>
            <a:ext cx="18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Al=2.0,coeff=0.7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1857" y="5363924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传统</a:t>
            </a:r>
            <a:r>
              <a:rPr lang="en-US" altLang="zh-CN" dirty="0"/>
              <a:t>AFT</a:t>
            </a:r>
            <a:r>
              <a:rPr lang="zh-CN" altLang="en-US" dirty="0"/>
              <a:t>方法</a:t>
            </a:r>
          </a:p>
        </p:txBody>
      </p:sp>
      <p:sp>
        <p:nvSpPr>
          <p:cNvPr id="11" name="矩形 10"/>
          <p:cNvSpPr/>
          <p:nvPr/>
        </p:nvSpPr>
        <p:spPr>
          <a:xfrm>
            <a:off x="3698033" y="1700808"/>
            <a:ext cx="1422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怎么办？</a:t>
            </a:r>
          </a:p>
        </p:txBody>
      </p:sp>
    </p:spTree>
    <p:extLst>
      <p:ext uri="{BB962C8B-B14F-4D97-AF65-F5344CB8AC3E}">
        <p14:creationId xmlns:p14="http://schemas.microsoft.com/office/powerpoint/2010/main" val="148871704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41" y="1228110"/>
            <a:ext cx="870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步长控制仍然难以实现较强的泛化性。稍微改变</a:t>
            </a:r>
            <a:r>
              <a:rPr lang="en-US" altLang="zh-CN" dirty="0"/>
              <a:t>al</a:t>
            </a:r>
            <a:r>
              <a:rPr lang="zh-CN" altLang="en-US" dirty="0"/>
              <a:t>和</a:t>
            </a:r>
            <a:r>
              <a:rPr lang="en-US" altLang="zh-CN" dirty="0" err="1"/>
              <a:t>coeff</a:t>
            </a:r>
            <a:r>
              <a:rPr lang="zh-CN" altLang="en-US" dirty="0"/>
              <a:t>就会出现越长越小的情况。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539552" y="1603151"/>
            <a:ext cx="3897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引入阵面到物面的最小距离</a:t>
            </a:r>
          </a:p>
        </p:txBody>
      </p:sp>
      <p:sp>
        <p:nvSpPr>
          <p:cNvPr id="14" name="矩形 13"/>
          <p:cNvSpPr/>
          <p:nvPr/>
        </p:nvSpPr>
        <p:spPr>
          <a:xfrm>
            <a:off x="6468264" y="6068067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不行！</a:t>
            </a:r>
          </a:p>
        </p:txBody>
      </p:sp>
    </p:spTree>
    <p:extLst>
      <p:ext uri="{BB962C8B-B14F-4D97-AF65-F5344CB8AC3E}">
        <p14:creationId xmlns:p14="http://schemas.microsoft.com/office/powerpoint/2010/main" val="255980567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41" y="1228110"/>
            <a:ext cx="870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步长控制仍然难以实现较强的泛化性。稍微改变</a:t>
            </a:r>
            <a:r>
              <a:rPr lang="en-US" altLang="zh-CN" dirty="0"/>
              <a:t>al</a:t>
            </a:r>
            <a:r>
              <a:rPr lang="zh-CN" altLang="en-US" dirty="0"/>
              <a:t>和</a:t>
            </a:r>
            <a:r>
              <a:rPr lang="en-US" altLang="zh-CN" dirty="0" err="1"/>
              <a:t>coeff</a:t>
            </a:r>
            <a:r>
              <a:rPr lang="zh-CN" altLang="en-US" dirty="0"/>
              <a:t>就会出现越长越小的情况。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313001" y="1603151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引入阵面的长度</a:t>
            </a:r>
          </a:p>
        </p:txBody>
      </p:sp>
    </p:spTree>
    <p:extLst>
      <p:ext uri="{BB962C8B-B14F-4D97-AF65-F5344CB8AC3E}">
        <p14:creationId xmlns:p14="http://schemas.microsoft.com/office/powerpoint/2010/main" val="97136573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41" y="1228110"/>
            <a:ext cx="870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步长控制仍然难以实现较强的泛化性。稍微改变</a:t>
            </a:r>
            <a:r>
              <a:rPr lang="en-US" altLang="zh-CN" dirty="0"/>
              <a:t>al</a:t>
            </a:r>
            <a:r>
              <a:rPr lang="zh-CN" altLang="en-US" dirty="0"/>
              <a:t>和</a:t>
            </a:r>
            <a:r>
              <a:rPr lang="en-US" altLang="zh-CN" dirty="0" err="1"/>
              <a:t>coeff</a:t>
            </a:r>
            <a:r>
              <a:rPr lang="zh-CN" altLang="en-US" dirty="0"/>
              <a:t>就会出现越长越小的情况。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1313001" y="1603151"/>
            <a:ext cx="2350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引入阵面的角度</a:t>
            </a:r>
          </a:p>
        </p:txBody>
      </p:sp>
    </p:spTree>
    <p:extLst>
      <p:ext uri="{BB962C8B-B14F-4D97-AF65-F5344CB8AC3E}">
        <p14:creationId xmlns:p14="http://schemas.microsoft.com/office/powerpoint/2010/main" val="193224409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41" y="1228110"/>
            <a:ext cx="870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步长控制仍然难以实现较强的泛化性。稍微改变</a:t>
            </a:r>
            <a:r>
              <a:rPr lang="en-US" altLang="zh-CN" dirty="0"/>
              <a:t>al</a:t>
            </a:r>
            <a:r>
              <a:rPr lang="zh-CN" altLang="en-US" dirty="0"/>
              <a:t>和</a:t>
            </a:r>
            <a:r>
              <a:rPr lang="en-US" altLang="zh-CN" dirty="0" err="1"/>
              <a:t>coeff</a:t>
            </a:r>
            <a:r>
              <a:rPr lang="zh-CN" altLang="en-US" dirty="0"/>
              <a:t>就会出现越长越小的情况。</a:t>
            </a: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94242" y="1603151"/>
            <a:ext cx="3587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引入阵面邻点的邻点模板</a:t>
            </a:r>
          </a:p>
        </p:txBody>
      </p:sp>
    </p:spTree>
    <p:extLst>
      <p:ext uri="{BB962C8B-B14F-4D97-AF65-F5344CB8AC3E}">
        <p14:creationId xmlns:p14="http://schemas.microsoft.com/office/powerpoint/2010/main" val="326327545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61522" y="26064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主要内容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9921" y="1178044"/>
            <a:ext cx="2492990" cy="858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50000"/>
              </a:lnSpc>
              <a:buAutoNum type="arabicPeriod"/>
            </a:pP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网格生成进展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29638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混合网格样本提取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68217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混合网格样本提取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BEF39-608A-4B25-9387-D00FA35B7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82" y="266463"/>
            <a:ext cx="5250635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0747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07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混合网格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57" y="1484784"/>
            <a:ext cx="4430047" cy="446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84984"/>
            <a:ext cx="1885950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3362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07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混合网格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24" y="1628800"/>
            <a:ext cx="4380731" cy="440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261120"/>
            <a:ext cx="1943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71893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07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混合网格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2132856"/>
            <a:ext cx="3902269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38450"/>
            <a:ext cx="187642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76627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07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混合网格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B7C1CF-E1D2-4FFC-A630-C55C3F9BD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4690467" cy="4735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774ACF-C915-450A-81BF-1929042D4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5" y="3212976"/>
            <a:ext cx="25622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1492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073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混合网格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BED129-1A49-4E5D-84A2-F34DC2F8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1925"/>
            <a:ext cx="78867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7932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49E373-5E6A-49C7-A268-5CCECDED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168" y="2695575"/>
            <a:ext cx="2438400" cy="1466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233238-F946-45A7-AA66-4ABDB9912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12776"/>
            <a:ext cx="4413778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4852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D34058-2847-41D6-8497-5757CAFB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24744"/>
            <a:ext cx="6811327" cy="526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08735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51CCDE-EF45-4748-A0CB-29846E15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295275"/>
            <a:ext cx="75247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4529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83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各向同性三角形网格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70052" y="1917112"/>
            <a:ext cx="8403897" cy="2520000"/>
            <a:chOff x="539552" y="1886744"/>
            <a:chExt cx="8403897" cy="25200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1886744"/>
              <a:ext cx="2489230" cy="25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4540" y="1886744"/>
              <a:ext cx="3125652" cy="25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420" y="1886744"/>
              <a:ext cx="2486029" cy="25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060918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5759CD-2A86-4D5D-82A8-93CD6E2B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00808"/>
            <a:ext cx="4350344" cy="45220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6F3C30C-10C9-45AE-BDBA-32D8CBEC5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996952"/>
            <a:ext cx="24860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548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707B32-E65B-4058-B41C-8C996E70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052512"/>
            <a:ext cx="56864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0572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05DCB0-3E56-4633-A2AA-82F397C59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44824"/>
            <a:ext cx="3940764" cy="40180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6E63C23-0512-4EB3-BEC7-89D73207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03" y="1974849"/>
            <a:ext cx="4563677" cy="37579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B7714F-11E6-481C-BF73-1A7CB4094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91742"/>
            <a:ext cx="25908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8829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4FD231-CA1A-4A50-AA95-18EB857D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0"/>
            <a:ext cx="2438400" cy="14573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AF0BDBD-1DFE-433F-8459-0BC54C3E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67" y="1485730"/>
            <a:ext cx="4422039" cy="45750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F5BD08-16D4-4AB5-9DA6-7602F1F90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961" y="1457325"/>
            <a:ext cx="4422039" cy="45750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742D70-5296-4F29-8145-48C3091C4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730" y="37930"/>
            <a:ext cx="24765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2228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8D9CFF-B958-46DE-91A0-9803DBA20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74" y="1700808"/>
            <a:ext cx="4019826" cy="419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5162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2CEA90-3416-458D-AAAB-14E369B2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14300"/>
            <a:ext cx="77628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648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18821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41621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5910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各向异性三角形、混合网格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69C201-34CC-4CF5-8C50-CD9D09EBD9F6}"/>
              </a:ext>
            </a:extLst>
          </p:cNvPr>
          <p:cNvGrpSpPr/>
          <p:nvPr/>
        </p:nvGrpSpPr>
        <p:grpSpPr>
          <a:xfrm>
            <a:off x="346994" y="2473642"/>
            <a:ext cx="8450012" cy="2573550"/>
            <a:chOff x="467544" y="2473642"/>
            <a:chExt cx="8450012" cy="2573550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2473642"/>
              <a:ext cx="2520000" cy="2573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2492585"/>
              <a:ext cx="2520000" cy="25546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F1034E8-B60A-4272-AAC7-265033A2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6136" y="2473642"/>
              <a:ext cx="3121420" cy="25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623558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83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各向同性四边形网格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9" y="1284181"/>
            <a:ext cx="4089405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4042" y="4865385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阵面</a:t>
            </a:r>
            <a:r>
              <a:rPr lang="en-US" altLang="zh-CN" dirty="0"/>
              <a:t>36-1</a:t>
            </a:r>
            <a:r>
              <a:rPr lang="zh-CN" altLang="en-US" dirty="0"/>
              <a:t>，生成了</a:t>
            </a:r>
            <a:r>
              <a:rPr lang="en-US" altLang="zh-CN" dirty="0"/>
              <a:t>36-1-38-51</a:t>
            </a:r>
            <a:r>
              <a:rPr lang="zh-CN" altLang="en-US" dirty="0"/>
              <a:t>这个不合理单元。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2975" y="4726885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阵面</a:t>
            </a:r>
            <a:r>
              <a:rPr lang="en-US" altLang="zh-CN" dirty="0"/>
              <a:t>79-86</a:t>
            </a:r>
            <a:r>
              <a:rPr lang="zh-CN" altLang="en-US" dirty="0"/>
              <a:t>，</a:t>
            </a:r>
            <a:r>
              <a:rPr lang="en-US" altLang="zh-CN" dirty="0"/>
              <a:t>86-83-81</a:t>
            </a:r>
            <a:r>
              <a:rPr lang="zh-CN" altLang="en-US" dirty="0"/>
              <a:t>导致无法连到</a:t>
            </a:r>
            <a:r>
              <a:rPr lang="en-US" altLang="zh-CN" dirty="0"/>
              <a:t>81</a:t>
            </a:r>
            <a:r>
              <a:rPr lang="zh-CN" altLang="en-US" dirty="0"/>
              <a:t>。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177" y="983904"/>
            <a:ext cx="3851920" cy="2950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9552" y="5589240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未解决！还不能生成一般情况的四边形和三角形的混合网格。比如任意五边形边界的情况。</a:t>
            </a:r>
          </a:p>
        </p:txBody>
      </p:sp>
    </p:spTree>
    <p:extLst>
      <p:ext uri="{BB962C8B-B14F-4D97-AF65-F5344CB8AC3E}">
        <p14:creationId xmlns:p14="http://schemas.microsoft.com/office/powerpoint/2010/main" val="2630746311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83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各向同性四边形网格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515" y="5583659"/>
            <a:ext cx="570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阵面</a:t>
            </a:r>
            <a:r>
              <a:rPr lang="en-US" altLang="zh-CN" dirty="0"/>
              <a:t>111-81</a:t>
            </a:r>
            <a:r>
              <a:rPr lang="zh-CN" altLang="en-US" dirty="0"/>
              <a:t>，生成了</a:t>
            </a:r>
            <a:r>
              <a:rPr lang="en-US" altLang="zh-CN" dirty="0"/>
              <a:t>111-81-131-130</a:t>
            </a:r>
            <a:r>
              <a:rPr lang="zh-CN" altLang="en-US" dirty="0"/>
              <a:t>这个不合理单元。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052736"/>
            <a:ext cx="5641876" cy="428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 bwMode="auto">
          <a:xfrm flipH="1" flipV="1">
            <a:off x="2621906" y="1820936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 flipH="1" flipV="1">
            <a:off x="5652120" y="4581128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14" name="椭圆 13"/>
          <p:cNvSpPr/>
          <p:nvPr/>
        </p:nvSpPr>
        <p:spPr bwMode="auto">
          <a:xfrm flipH="1" flipV="1">
            <a:off x="2051720" y="3573016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 flipH="1" flipV="1">
            <a:off x="6156176" y="2852936"/>
            <a:ext cx="180000" cy="1800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方正大黑简体" pitchFamily="65" charset="-122"/>
              <a:ea typeface="方正大黑简体" pitchFamily="65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985" y="6045324"/>
            <a:ext cx="888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已解决！新阵面不会穿过已有阵面，也不会穿过已有非活跃面。</a:t>
            </a:r>
          </a:p>
        </p:txBody>
      </p:sp>
    </p:spTree>
    <p:extLst>
      <p:ext uri="{BB962C8B-B14F-4D97-AF65-F5344CB8AC3E}">
        <p14:creationId xmlns:p14="http://schemas.microsoft.com/office/powerpoint/2010/main" val="78551140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833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各向异性四边形网格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7381" y="488333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AR=10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37277" y="490969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AR=100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60725" y="2132856"/>
            <a:ext cx="7848872" cy="2565035"/>
            <a:chOff x="683568" y="1484784"/>
            <a:chExt cx="7848872" cy="2565035"/>
          </a:xfrm>
        </p:grpSpPr>
        <p:grpSp>
          <p:nvGrpSpPr>
            <p:cNvPr id="3" name="组合 2"/>
            <p:cNvGrpSpPr/>
            <p:nvPr/>
          </p:nvGrpSpPr>
          <p:grpSpPr>
            <a:xfrm>
              <a:off x="3348424" y="1484784"/>
              <a:ext cx="5184016" cy="2565035"/>
              <a:chOff x="2490600" y="2132856"/>
              <a:chExt cx="5184016" cy="2565035"/>
            </a:xfrm>
          </p:grpSpPr>
          <p:pic>
            <p:nvPicPr>
              <p:cNvPr id="1026" name="Picture 2" descr="F:\ANN_Grid\codes_AFT-quad\grid\quad-100.tif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442" t="5549" r="26406" b="6965"/>
              <a:stretch/>
            </p:blipFill>
            <p:spPr bwMode="auto">
              <a:xfrm>
                <a:off x="5154616" y="2135420"/>
                <a:ext cx="2520000" cy="2562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0600" y="2132856"/>
                <a:ext cx="2520000" cy="2564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492300"/>
              <a:ext cx="2520000" cy="2557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1472525" y="488333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AR=1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9535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三角形网格样本提取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47850"/>
            <a:ext cx="240030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57374"/>
            <a:ext cx="2390775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71661"/>
            <a:ext cx="24003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5" y="3645024"/>
            <a:ext cx="23812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7254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9857" y="266463"/>
            <a:ext cx="4432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三角形网格</a:t>
            </a:r>
            <a:r>
              <a:rPr lang="en-US" altLang="zh-CN" sz="2800" b="1" dirty="0">
                <a:latin typeface="微软雅黑" pitchFamily="34" charset="-122"/>
                <a:ea typeface="微软雅黑" pitchFamily="34" charset="-122"/>
              </a:rPr>
              <a:t>ANN-AFT</a:t>
            </a: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生成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 bwMode="auto">
          <a:xfrm>
            <a:off x="8610600" y="6547716"/>
            <a:ext cx="554831" cy="310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766194-ECBF-4BAF-BCF8-DC73C7200845}" type="slidenum">
              <a:rPr kumimoji="0" lang="zh-CN" altLang="en-US" sz="1600" b="0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  <a:latin typeface="Verdana" pitchFamily="34" charset="0"/>
                <a:ea typeface="华文新魏" pitchFamily="2" charset="-122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Verdana" pitchFamily="34" charset="0"/>
              <a:ea typeface="华文新魏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7881" y="1268760"/>
            <a:ext cx="276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al=2.0, </a:t>
            </a:r>
            <a:r>
              <a:rPr lang="en-US" altLang="zh-CN" dirty="0" err="1"/>
              <a:t>coeff</a:t>
            </a:r>
            <a:r>
              <a:rPr lang="en-US" altLang="zh-CN" dirty="0"/>
              <a:t>=0.6, </a:t>
            </a:r>
            <a:r>
              <a:rPr lang="en-US" altLang="zh-CN" dirty="0" err="1"/>
              <a:t>Sp</a:t>
            </a:r>
            <a:r>
              <a:rPr lang="en-US" altLang="zh-CN" dirty="0"/>
              <a:t>=1.0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07504" y="2258288"/>
            <a:ext cx="8656609" cy="3474968"/>
            <a:chOff x="107504" y="1844824"/>
            <a:chExt cx="8656609" cy="3474968"/>
          </a:xfrm>
        </p:grpSpPr>
        <p:sp>
          <p:nvSpPr>
            <p:cNvPr id="5" name="TextBox 4"/>
            <p:cNvSpPr txBox="1"/>
            <p:nvPr/>
          </p:nvSpPr>
          <p:spPr>
            <a:xfrm>
              <a:off x="3655818" y="4950460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传统</a:t>
              </a:r>
              <a:r>
                <a:rPr lang="en-US" altLang="zh-CN" dirty="0"/>
                <a:t>AFT</a:t>
              </a:r>
              <a:r>
                <a:rPr lang="zh-CN" altLang="en-US" dirty="0"/>
                <a:t>方法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00810" y="4950460"/>
              <a:ext cx="1646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ANN-AFT</a:t>
              </a:r>
              <a:r>
                <a:rPr lang="zh-CN" altLang="en-US" dirty="0"/>
                <a:t>方法</a:t>
              </a: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07504" y="1844824"/>
              <a:ext cx="8656609" cy="2926279"/>
              <a:chOff x="-934502" y="1844824"/>
              <a:chExt cx="8656609" cy="2926279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1945818" y="1844824"/>
                <a:ext cx="5776289" cy="2926279"/>
                <a:chOff x="2323782" y="1844824"/>
                <a:chExt cx="5776289" cy="2926279"/>
              </a:xfrm>
            </p:grpSpPr>
            <p:pic>
              <p:nvPicPr>
                <p:cNvPr id="1026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20071" y="1844824"/>
                  <a:ext cx="2880000" cy="292627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3782" y="1844824"/>
                  <a:ext cx="2880000" cy="29083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34502" y="1844824"/>
                <a:ext cx="2880000" cy="29188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993506" y="495046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模板网格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00861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方正大黑简体" pitchFamily="65" charset="-122"/>
            <a:ea typeface="方正大黑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rgbClr val="FF0000"/>
            </a:solidFill>
            <a:effectLst/>
            <a:latin typeface="方正大黑简体" pitchFamily="65" charset="-122"/>
            <a:ea typeface="方正大黑简体" pitchFamily="65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12600</TotalTime>
  <Words>490</Words>
  <Application>Microsoft Office PowerPoint</Application>
  <PresentationFormat>全屏显示(4:3)</PresentationFormat>
  <Paragraphs>143</Paragraphs>
  <Slides>37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方正大黑简体</vt:lpstr>
      <vt:lpstr>黑体</vt:lpstr>
      <vt:lpstr>微软雅黑</vt:lpstr>
      <vt:lpstr>Arial</vt:lpstr>
      <vt:lpstr>Calibri</vt:lpstr>
      <vt:lpstr>Cambria</vt:lpstr>
      <vt:lpstr>Century Schoolbook</vt:lpstr>
      <vt:lpstr>Times New Roman</vt:lpstr>
      <vt:lpstr>Verdana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王 年华</cp:lastModifiedBy>
  <cp:revision>110</cp:revision>
  <dcterms:modified xsi:type="dcterms:W3CDTF">2020-07-19T14:44:15Z</dcterms:modified>
</cp:coreProperties>
</file>